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lear Sans Regular Bold" panose="02010600030101010101" charset="0"/>
      <p:regular r:id="rId18"/>
    </p:embeddedFont>
    <p:embeddedFont>
      <p:font typeface="Garamond" panose="02020404030301010803" pitchFamily="18" charset="0"/>
      <p:regular r:id="rId19"/>
      <p:bold r:id="rId20"/>
      <p:italic r:id="rId21"/>
    </p:embeddedFont>
    <p:embeddedFont>
      <p:font typeface="Microsoft YaHei Light" panose="020B0502040204020203" pitchFamily="34" charset="-122"/>
      <p:regular r:id="rId22"/>
    </p:embeddedFont>
    <p:embeddedFont>
      <p:font typeface="Microsoft YaHei UI" panose="020B0503020204020204" pitchFamily="34" charset="-122"/>
      <p:regular r:id="rId23"/>
      <p:bold r:id="rId24"/>
    </p:embeddedFont>
    <p:embeddedFont>
      <p:font typeface="Microsoft YaHei UI Light" panose="020B0502040204020203" pitchFamily="34" charset="-122"/>
      <p:regular r:id="rId25"/>
    </p:embeddedFont>
    <p:embeddedFont>
      <p:font typeface="MV Boli" panose="02000500030200090000" pitchFamily="2" charset="0"/>
      <p:regular r:id="rId26"/>
    </p:embeddedFont>
    <p:embeddedFont>
      <p:font typeface="Segoe UI" panose="020B0502040204020203" pitchFamily="3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64" autoAdjust="0"/>
    <p:restoredTop sz="85938" autoAdjust="0"/>
  </p:normalViewPr>
  <p:slideViewPr>
    <p:cSldViewPr>
      <p:cViewPr varScale="1">
        <p:scale>
          <a:sx n="63" d="100"/>
          <a:sy n="63" d="100"/>
        </p:scale>
        <p:origin x="41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s>
</file>

<file path=ppt/media/image1.png>
</file>

<file path=ppt/media/image10.svg>
</file>

<file path=ppt/media/image11.png>
</file>

<file path=ppt/media/image12.svg>
</file>

<file path=ppt/media/image13.jpeg>
</file>

<file path=ppt/media/image14.jpeg>
</file>

<file path=ppt/media/image15.jpeg>
</file>

<file path=ppt/media/image16.png>
</file>

<file path=ppt/media/image17.png>
</file>

<file path=ppt/media/image18.svg>
</file>

<file path=ppt/media/image19.PNG>
</file>

<file path=ppt/media/image2.svg>
</file>

<file path=ppt/media/image20.PNG>
</file>

<file path=ppt/media/image21.PNG>
</file>

<file path=ppt/media/image22.png>
</file>

<file path=ppt/media/image23.png>
</file>

<file path=ppt/media/image24.png>
</file>

<file path=ppt/media/image25.jpeg>
</file>

<file path=ppt/media/image26.png>
</file>

<file path=ppt/media/image27.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Hello and welcome, my name is Liu </a:t>
            </a:r>
            <a:r>
              <a:rPr lang="en-US" dirty="0" err="1"/>
              <a:t>Rentong</a:t>
            </a:r>
            <a:r>
              <a:rPr lang="en-US" dirty="0"/>
              <a:t> and today I will be presenting to you the results of the Data Analytics task.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 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the all important results and I will present them as a series of insights and visualizations from our analysis.</a:t>
            </a:r>
          </a:p>
          <a:p>
            <a:pPr lvl="0"/>
            <a:endParaRPr lang="en-US" dirty="0"/>
          </a:p>
          <a:p>
            <a:pPr lvl="0"/>
            <a:r>
              <a:rPr lang="en-US" dirty="0"/>
              <a:t>To wrap up, I will summarize and open for any questions.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 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100000 posts per day which amounts to 36 500 000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out data analytics expertise comes in, with the insights that we've uncovered from this task, we can show you exactly how to take analytics to production at scale.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data expert has worked with the worlds biggest clients on solving their data problems and was heavily involved in the data engineering side of this project.</a:t>
            </a:r>
          </a:p>
          <a:p>
            <a:pPr lvl="0"/>
            <a:endParaRPr lang="en-US" dirty="0"/>
          </a:p>
          <a:p>
            <a:pPr lvl="0"/>
            <a:r>
              <a:rPr lang="en-US" dirty="0"/>
              <a:t>And finally myself, L</a:t>
            </a:r>
            <a:r>
              <a:rPr lang="en-US" altLang="zh-CN" dirty="0"/>
              <a:t>iu </a:t>
            </a:r>
            <a:r>
              <a:rPr lang="en-US" altLang="zh-CN" dirty="0" err="1"/>
              <a:t>Rentong</a:t>
            </a:r>
            <a:r>
              <a:rPr lang="en-US" dirty="0"/>
              <a:t>,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how did we tackle this problem? </a:t>
            </a:r>
          </a:p>
          <a:p>
            <a:pPr lvl="0"/>
            <a:endParaRPr lang="en-US" dirty="0"/>
          </a:p>
          <a:p>
            <a:pPr lvl="0"/>
            <a:r>
              <a:rPr lang="en-US" dirty="0"/>
              <a:t>Well, we approached it in 5 steps:</a:t>
            </a:r>
          </a:p>
          <a:p>
            <a:pPr lvl="0"/>
            <a:endParaRPr lang="en-US" dirty="0"/>
          </a:p>
          <a:p>
            <a:pPr lvl="0"/>
            <a:r>
              <a:rPr lang="en-US" dirty="0"/>
              <a:t>1. Data understanding - the key to success on any data project is to understand the data in detail. So we took the time to understand the data model and domain of your business.</a:t>
            </a:r>
          </a:p>
          <a:p>
            <a:pPr lvl="0"/>
            <a:r>
              <a:rPr lang="en-US" dirty="0"/>
              <a:t>2. Data extraction - after understanding your business, we then architected what an ideal dataset should look like for this problem and extracted it from the relevant data sources.</a:t>
            </a:r>
          </a:p>
          <a:p>
            <a:pPr lvl="0"/>
            <a:r>
              <a:rPr lang="en-US" dirty="0"/>
              <a:t>3. After extracting the raw data, we needed to process and model this data into a dataset that can precisely answer the business questions and produce analytics.</a:t>
            </a:r>
          </a:p>
          <a:p>
            <a:pPr lvl="0"/>
            <a:r>
              <a:rPr lang="en-US" dirty="0"/>
              <a:t>4. With our new dataset, we used our analytical expertise to uncover insights from this dataset and to produce visualizations to describe the insights.</a:t>
            </a:r>
          </a:p>
          <a:p>
            <a:pPr lvl="0"/>
            <a:r>
              <a:rPr lang="en-US" dirty="0"/>
              <a:t>5. And finally we used these insights to unlock business decisions and to make recommendations on next steps.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was 1897 posts from just the Animals category alone! People obviously really like animals!</a:t>
            </a:r>
          </a:p>
          <a:p>
            <a:pPr lvl="0"/>
            <a:endParaRPr lang="en-US" dirty="0"/>
          </a:p>
          <a:p>
            <a:pPr lvl="0"/>
            <a:r>
              <a:rPr lang="en-US" dirty="0"/>
              <a:t>And also the most common month for users to post within was January, since this is such a seasonal month with so many holidays and events, this is interesting to know that people are most active during this month!</a:t>
            </a:r>
          </a:p>
          <a:p>
            <a:pPr lvl="0"/>
            <a:endParaRPr lang="en-US" dirty="0"/>
          </a:p>
          <a:p>
            <a:pPr lvl="0"/>
            <a:r>
              <a:rPr lang="en-US" dirty="0"/>
              <a:t>But now, onto the main question... which is... what were the top 5 most popular categories of posts?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07.03.2022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3/7/2022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8.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5.jpeg"/><Relationship Id="rId4" Type="http://schemas.openxmlformats.org/officeDocument/2006/relationships/image" Target="../media/image18.sv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8.svg"/><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7.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084470" y="406153"/>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774862" y="156265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1881292" y="3270955"/>
            <a:ext cx="5482998" cy="5694572"/>
          </a:xfrm>
          <a:prstGeom prst="rect">
            <a:avLst/>
          </a:prstGeom>
        </p:spPr>
        <p:txBody>
          <a:bodyPr lIns="0" tIns="0" rIns="0" bIns="0" rtlCol="0" anchor="t">
            <a:spAutoFit/>
          </a:bodyPr>
          <a:lstStyle/>
          <a:p>
            <a:pPr algn="ctr">
              <a:lnSpc>
                <a:spcPts val="11059"/>
              </a:lnSpc>
            </a:pPr>
            <a:r>
              <a:rPr lang="en-US" altLang="zh-CN" sz="10533" spc="-105" dirty="0">
                <a:solidFill>
                  <a:srgbClr val="FFFFFF"/>
                </a:solidFill>
                <a:latin typeface="Arial" panose="020B0604020202020204" pitchFamily="34" charset="0"/>
                <a:cs typeface="Arial" panose="020B0604020202020204" pitchFamily="34" charset="0"/>
              </a:rPr>
              <a:t>Social</a:t>
            </a:r>
          </a:p>
          <a:p>
            <a:pPr algn="ctr">
              <a:lnSpc>
                <a:spcPts val="11059"/>
              </a:lnSpc>
            </a:pPr>
            <a:r>
              <a:rPr lang="en-US" altLang="zh-CN" sz="10533" spc="-105" dirty="0">
                <a:solidFill>
                  <a:srgbClr val="FFFFFF"/>
                </a:solidFill>
                <a:latin typeface="Arial" panose="020B0604020202020204" pitchFamily="34" charset="0"/>
                <a:cs typeface="Arial" panose="020B0604020202020204" pitchFamily="34" charset="0"/>
              </a:rPr>
              <a:t>Buzz</a:t>
            </a:r>
          </a:p>
          <a:p>
            <a:pPr algn="ctr">
              <a:lnSpc>
                <a:spcPts val="11059"/>
              </a:lnSpc>
            </a:pPr>
            <a:r>
              <a:rPr lang="en-US" altLang="zh-CN" sz="10533" spc="-105" dirty="0">
                <a:solidFill>
                  <a:srgbClr val="FFFFFF"/>
                </a:solidFill>
                <a:latin typeface="Arial" panose="020B0604020202020204" pitchFamily="34" charset="0"/>
                <a:cs typeface="Arial" panose="020B0604020202020204" pitchFamily="34" charset="0"/>
              </a:rPr>
              <a:t>Report</a:t>
            </a:r>
          </a:p>
          <a:p>
            <a:pPr algn="ctr">
              <a:lnSpc>
                <a:spcPts val="11059"/>
              </a:lnSpc>
            </a:pPr>
            <a:endParaRPr lang="en-US" sz="10533" spc="-105" dirty="0">
              <a:solidFill>
                <a:srgbClr val="FFFFFF"/>
              </a:solidFill>
              <a:latin typeface="MV Boli" panose="0200050003020009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722753"/>
    </mc:Choice>
    <mc:Fallback>
      <p:transition spd="slow" advTm="72275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4619859"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MV Boli" panose="02000500030200090000" pitchFamily="2" charset="0"/>
                <a:cs typeface="MV Boli" panose="02000500030200090000" pitchFamily="2"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887494"/>
            <a:chOff x="0" y="-47625"/>
            <a:chExt cx="7569956" cy="1183326"/>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443711"/>
            </a:xfrm>
            <a:prstGeom prst="rect">
              <a:avLst/>
            </a:prstGeom>
          </p:spPr>
          <p:txBody>
            <a:bodyPr lIns="0" tIns="0" rIns="0" bIns="0" rtlCol="0" anchor="t">
              <a:spAutoFit/>
            </a:bodyPr>
            <a:lstStyle/>
            <a:p>
              <a:pPr>
                <a:lnSpc>
                  <a:spcPts val="2660"/>
                </a:lnSpc>
              </a:pPr>
              <a:endParaRPr lang="en-US" sz="1900" spc="-19" dirty="0">
                <a:solidFill>
                  <a:srgbClr val="000000"/>
                </a:solidFill>
                <a:latin typeface="MV Boli" panose="02000500030200090000" pitchFamily="2" charset="0"/>
              </a:endParaRP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95863"/>
            </a:xfrm>
            <a:prstGeom prst="rect">
              <a:avLst/>
            </a:prstGeom>
          </p:spPr>
          <p:txBody>
            <a:bodyPr lIns="0" tIns="0" rIns="0" bIns="0" rtlCol="0" anchor="t">
              <a:spAutoFit/>
            </a:bodyPr>
            <a:lstStyle/>
            <a:p>
              <a:pPr>
                <a:lnSpc>
                  <a:spcPts val="2940"/>
                </a:lnSpc>
              </a:pPr>
              <a:endParaRPr lang="en-US" sz="2100" spc="-21" dirty="0">
                <a:solidFill>
                  <a:srgbClr val="000000"/>
                </a:solidFill>
                <a:latin typeface="MV Boli" panose="02000500030200090000" pitchFamily="2" charset="0"/>
              </a:endParaRP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87494"/>
            <a:chOff x="0" y="-47625"/>
            <a:chExt cx="7569956" cy="1183326"/>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43711"/>
            </a:xfrm>
            <a:prstGeom prst="rect">
              <a:avLst/>
            </a:prstGeom>
          </p:spPr>
          <p:txBody>
            <a:bodyPr lIns="0" tIns="0" rIns="0" bIns="0" rtlCol="0" anchor="t">
              <a:spAutoFit/>
            </a:bodyPr>
            <a:lstStyle/>
            <a:p>
              <a:pPr>
                <a:lnSpc>
                  <a:spcPts val="2660"/>
                </a:lnSpc>
              </a:pPr>
              <a:endParaRPr lang="en-US" sz="1900" spc="-19" dirty="0">
                <a:solidFill>
                  <a:srgbClr val="000000"/>
                </a:solidFill>
                <a:latin typeface="MV Boli" panose="02000500030200090000" pitchFamily="2"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95863"/>
            </a:xfrm>
            <a:prstGeom prst="rect">
              <a:avLst/>
            </a:prstGeom>
          </p:spPr>
          <p:txBody>
            <a:bodyPr lIns="0" tIns="0" rIns="0" bIns="0" rtlCol="0" anchor="t">
              <a:spAutoFit/>
            </a:bodyPr>
            <a:lstStyle/>
            <a:p>
              <a:pPr>
                <a:lnSpc>
                  <a:spcPts val="2940"/>
                </a:lnSpc>
              </a:pPr>
              <a:endParaRPr lang="en-US" sz="2100" spc="-21" dirty="0">
                <a:solidFill>
                  <a:srgbClr val="000000"/>
                </a:solidFill>
                <a:latin typeface="MV Boli" panose="02000500030200090000" pitchFamily="2" charset="0"/>
              </a:endParaRPr>
            </a:p>
          </p:txBody>
        </p:sp>
      </p:grpSp>
      <p:sp>
        <p:nvSpPr>
          <p:cNvPr id="26" name="TextBox 16">
            <a:extLst>
              <a:ext uri="{FF2B5EF4-FFF2-40B4-BE49-F238E27FC236}">
                <a16:creationId xmlns:a16="http://schemas.microsoft.com/office/drawing/2014/main" id="{78E3421F-27FB-4759-885A-54F2B099B164}"/>
              </a:ext>
            </a:extLst>
          </p:cNvPr>
          <p:cNvSpPr txBox="1"/>
          <p:nvPr/>
        </p:nvSpPr>
        <p:spPr>
          <a:xfrm>
            <a:off x="11049000" y="1790700"/>
            <a:ext cx="6210300" cy="1569660"/>
          </a:xfrm>
          <a:prstGeom prst="rect">
            <a:avLst/>
          </a:prstGeom>
          <a:noFill/>
        </p:spPr>
        <p:txBody>
          <a:bodyPr wrap="square" rtlCol="0">
            <a:spAutoFit/>
          </a:bodyPr>
          <a:lstStyle/>
          <a:p>
            <a:pPr algn="just"/>
            <a:r>
              <a:rPr lang="en-US" sz="2400" dirty="0">
                <a:latin typeface="Microsoft YaHei UI Light" panose="020B0502040204020203" pitchFamily="34" charset="-122"/>
                <a:ea typeface="Microsoft YaHei UI Light" panose="020B0502040204020203" pitchFamily="34" charset="-122"/>
              </a:rPr>
              <a:t>Animals and Science are the two most popular content categories indicating an innate tendency to seek connections with nature and facts.</a:t>
            </a:r>
          </a:p>
        </p:txBody>
      </p:sp>
      <p:sp>
        <p:nvSpPr>
          <p:cNvPr id="27" name="TextBox 25">
            <a:extLst>
              <a:ext uri="{FF2B5EF4-FFF2-40B4-BE49-F238E27FC236}">
                <a16:creationId xmlns:a16="http://schemas.microsoft.com/office/drawing/2014/main" id="{A0EA77E1-D213-4FE7-95CE-47ACC4F32000}"/>
              </a:ext>
            </a:extLst>
          </p:cNvPr>
          <p:cNvSpPr txBox="1"/>
          <p:nvPr/>
        </p:nvSpPr>
        <p:spPr>
          <a:xfrm>
            <a:off x="11153775" y="3816325"/>
            <a:ext cx="6210300" cy="3046988"/>
          </a:xfrm>
          <a:prstGeom prst="rect">
            <a:avLst/>
          </a:prstGeom>
          <a:noFill/>
        </p:spPr>
        <p:txBody>
          <a:bodyPr wrap="square" rtlCol="0">
            <a:spAutoFit/>
          </a:bodyPr>
          <a:lstStyle/>
          <a:p>
            <a:pPr algn="just"/>
            <a:r>
              <a:rPr lang="en-US" sz="2400" dirty="0">
                <a:latin typeface="Microsoft YaHei UI Light" panose="020B0502040204020203" pitchFamily="34" charset="-122"/>
                <a:ea typeface="Microsoft YaHei UI Light" panose="020B0502040204020203" pitchFamily="34" charset="-122"/>
              </a:rPr>
              <a:t>Healthy eating and food fall in the top 5 category. This may give an indication to the audience within your user base. This is a broad indication of an audience within Social Buzz’s user base. You could use this insight to create a campaign and work with healthy eating brands to boost user engagement.</a:t>
            </a:r>
          </a:p>
        </p:txBody>
      </p:sp>
      <p:sp>
        <p:nvSpPr>
          <p:cNvPr id="28" name="TextBox 26">
            <a:extLst>
              <a:ext uri="{FF2B5EF4-FFF2-40B4-BE49-F238E27FC236}">
                <a16:creationId xmlns:a16="http://schemas.microsoft.com/office/drawing/2014/main" id="{FBF4141C-3B46-4FD5-BCF9-38D81780C3F5}"/>
              </a:ext>
            </a:extLst>
          </p:cNvPr>
          <p:cNvSpPr txBox="1"/>
          <p:nvPr/>
        </p:nvSpPr>
        <p:spPr>
          <a:xfrm>
            <a:off x="11134725" y="7148401"/>
            <a:ext cx="6210300" cy="1569660"/>
          </a:xfrm>
          <a:prstGeom prst="rect">
            <a:avLst/>
          </a:prstGeom>
          <a:noFill/>
        </p:spPr>
        <p:txBody>
          <a:bodyPr wrap="square" rtlCol="0">
            <a:spAutoFit/>
          </a:bodyPr>
          <a:lstStyle/>
          <a:p>
            <a:pPr algn="just"/>
            <a:r>
              <a:rPr lang="en-US" sz="2400" dirty="0">
                <a:latin typeface="Microsoft YaHei UI Light" panose="020B0502040204020203" pitchFamily="34" charset="-122"/>
                <a:ea typeface="Microsoft YaHei UI Light" panose="020B0502040204020203" pitchFamily="34" charset="-122"/>
              </a:rPr>
              <a:t>Social Buzz can leverage holiday seasons to boost growth and user engagement with the </a:t>
            </a:r>
            <a:r>
              <a:rPr lang="zh-CN" altLang="en-US" sz="2400" dirty="0">
                <a:latin typeface="Microsoft YaHei UI Light" panose="020B0502040204020203" pitchFamily="34" charset="-122"/>
                <a:ea typeface="Microsoft YaHei UI Light" panose="020B0502040204020203" pitchFamily="34" charset="-122"/>
              </a:rPr>
              <a:t>“</a:t>
            </a:r>
            <a:r>
              <a:rPr lang="en-US" altLang="zh-CN" sz="2400" dirty="0">
                <a:latin typeface="Microsoft YaHei UI Light" panose="020B0502040204020203" pitchFamily="34" charset="-122"/>
                <a:ea typeface="Microsoft YaHei UI Light" panose="020B0502040204020203" pitchFamily="34" charset="-122"/>
              </a:rPr>
              <a:t>nature</a:t>
            </a:r>
            <a:r>
              <a:rPr lang="zh-CN" altLang="en-US" sz="2400" dirty="0">
                <a:latin typeface="Microsoft YaHei UI Light" panose="020B0502040204020203" pitchFamily="34" charset="-122"/>
                <a:ea typeface="Microsoft YaHei UI Light" panose="020B0502040204020203" pitchFamily="34" charset="-122"/>
              </a:rPr>
              <a:t>”</a:t>
            </a:r>
            <a:r>
              <a:rPr lang="en-US" sz="2400" dirty="0">
                <a:latin typeface="Microsoft YaHei UI Light" panose="020B0502040204020203" pitchFamily="34" charset="-122"/>
                <a:ea typeface="Microsoft YaHei UI Light" panose="020B0502040204020203" pitchFamily="34" charset="-122"/>
              </a:rPr>
              <a:t> content category via relevant social media strategies.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61665"/>
          </a:xfrm>
          <a:prstGeom prst="rect">
            <a:avLst/>
          </a:prstGeom>
        </p:spPr>
        <p:txBody>
          <a:bodyPr lIns="0" tIns="0" rIns="0" bIns="0" rtlCol="0" anchor="t">
            <a:spAutoFit/>
          </a:bodyPr>
          <a:lstStyle/>
          <a:p>
            <a:pPr>
              <a:lnSpc>
                <a:spcPts val="3640"/>
              </a:lnSpc>
            </a:pPr>
            <a:r>
              <a:rPr lang="en-US" sz="2600" spc="-26" dirty="0">
                <a:solidFill>
                  <a:srgbClr val="FFFFFF"/>
                </a:solidFill>
                <a:latin typeface="MV Boli" panose="02000500030200090000" pitchFamily="2" charset="0"/>
                <a:cs typeface="MV Boli" panose="02000500030200090000" pitchFamily="2"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MV Boli" panose="02000500030200090000" pitchFamily="2" charset="0"/>
                <a:cs typeface="MV Boli" panose="02000500030200090000" pitchFamily="2"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89908" y="3355880"/>
            <a:ext cx="8768692" cy="4896199"/>
            <a:chOff x="0" y="0"/>
            <a:chExt cx="11691590" cy="4070615"/>
          </a:xfrm>
        </p:grpSpPr>
        <p:sp>
          <p:nvSpPr>
            <p:cNvPr id="3" name="TextBox 3"/>
            <p:cNvSpPr txBox="1"/>
            <p:nvPr/>
          </p:nvSpPr>
          <p:spPr>
            <a:xfrm>
              <a:off x="0" y="0"/>
              <a:ext cx="11691590" cy="1074697"/>
            </a:xfrm>
            <a:prstGeom prst="rect">
              <a:avLst/>
            </a:prstGeom>
          </p:spPr>
          <p:txBody>
            <a:bodyPr wrap="square" lIns="0" tIns="0" rIns="0" bIns="0" rtlCol="0" anchor="t">
              <a:spAutoFit/>
            </a:bodyPr>
            <a:lstStyle/>
            <a:p>
              <a:pPr>
                <a:lnSpc>
                  <a:spcPts val="9600"/>
                </a:lnSpc>
              </a:pPr>
              <a:r>
                <a:rPr lang="en-US" sz="9600" spc="-80" dirty="0">
                  <a:solidFill>
                    <a:srgbClr val="000000"/>
                  </a:solidFill>
                  <a:latin typeface="MV Boli" panose="02000500030200090000" pitchFamily="2" charset="0"/>
                  <a:cs typeface="MV Boli" panose="02000500030200090000" pitchFamily="2" charset="0"/>
                </a:rPr>
                <a:t>Today's agenda</a:t>
              </a:r>
            </a:p>
          </p:txBody>
        </p:sp>
        <p:sp>
          <p:nvSpPr>
            <p:cNvPr id="4" name="TextBox 4"/>
            <p:cNvSpPr txBox="1"/>
            <p:nvPr/>
          </p:nvSpPr>
          <p:spPr>
            <a:xfrm>
              <a:off x="0" y="1614166"/>
              <a:ext cx="11564591" cy="2456449"/>
            </a:xfrm>
            <a:prstGeom prst="rect">
              <a:avLst/>
            </a:prstGeom>
          </p:spPr>
          <p:txBody>
            <a:bodyPr lIns="0" tIns="0" rIns="0" bIns="0" rtlCol="0" anchor="t">
              <a:spAutoFit/>
            </a:bodyPr>
            <a:lstStyle/>
            <a:p>
              <a:r>
                <a:rPr lang="en-US" sz="3200" spc="-19" dirty="0">
                  <a:solidFill>
                    <a:srgbClr val="000000"/>
                  </a:solidFill>
                  <a:latin typeface="Segoe UI" panose="020B0502040204020203" pitchFamily="34" charset="0"/>
                  <a:cs typeface="Segoe UI" panose="020B0502040204020203" pitchFamily="34" charset="0"/>
                </a:rPr>
                <a:t>Project recap</a:t>
              </a:r>
            </a:p>
            <a:p>
              <a:r>
                <a:rPr lang="en-US" sz="3200" spc="-19" dirty="0">
                  <a:solidFill>
                    <a:srgbClr val="000000"/>
                  </a:solidFill>
                  <a:latin typeface="Segoe UI" panose="020B0502040204020203" pitchFamily="34" charset="0"/>
                  <a:cs typeface="Segoe UI" panose="020B0502040204020203" pitchFamily="34" charset="0"/>
                </a:rPr>
                <a:t>Problem</a:t>
              </a:r>
            </a:p>
            <a:p>
              <a:r>
                <a:rPr lang="en-US" sz="3200" spc="-19" dirty="0">
                  <a:solidFill>
                    <a:srgbClr val="000000"/>
                  </a:solidFill>
                  <a:latin typeface="Segoe UI" panose="020B0502040204020203" pitchFamily="34" charset="0"/>
                  <a:cs typeface="Segoe UI" panose="020B0502040204020203" pitchFamily="34" charset="0"/>
                </a:rPr>
                <a:t>The Analytics team</a:t>
              </a:r>
            </a:p>
            <a:p>
              <a:r>
                <a:rPr lang="en-US" sz="3200" spc="-19" dirty="0">
                  <a:solidFill>
                    <a:srgbClr val="000000"/>
                  </a:solidFill>
                  <a:latin typeface="Segoe UI" panose="020B0502040204020203" pitchFamily="34" charset="0"/>
                  <a:cs typeface="Segoe UI" panose="020B0502040204020203" pitchFamily="34" charset="0"/>
                </a:rPr>
                <a:t>Process</a:t>
              </a:r>
            </a:p>
            <a:p>
              <a:r>
                <a:rPr lang="en-US" sz="3200" spc="-19" dirty="0">
                  <a:solidFill>
                    <a:srgbClr val="000000"/>
                  </a:solidFill>
                  <a:latin typeface="Segoe UI" panose="020B0502040204020203" pitchFamily="34" charset="0"/>
                  <a:cs typeface="Segoe UI" panose="020B0502040204020203" pitchFamily="34" charset="0"/>
                </a:rPr>
                <a:t>Insights</a:t>
              </a:r>
            </a:p>
            <a:p>
              <a:r>
                <a:rPr lang="en-US" sz="3200" spc="-19" dirty="0">
                  <a:solidFill>
                    <a:srgbClr val="000000"/>
                  </a:solidFill>
                  <a:latin typeface="Segoe UI" panose="020B0502040204020203" pitchFamily="34" charset="0"/>
                  <a:cs typeface="Segoe UI" panose="020B0502040204020203" pitchFamily="34" charset="0"/>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946896" y="2005584"/>
            <a:ext cx="11342283" cy="6275832"/>
          </a:xfrm>
          <a:prstGeom prst="rect">
            <a:avLst/>
          </a:prstGeom>
          <a:solidFill>
            <a:schemeClr val="bg1"/>
          </a:solidFill>
        </p:spPr>
        <p:txBody>
          <a:bodyPr/>
          <a:lstStyle/>
          <a:p>
            <a:endParaRPr lang="zh-CN" altLang="en-US" dirty="0"/>
          </a:p>
        </p:txBody>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83048" y="1909668"/>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MV Boli" panose="02000500030200090000" pitchFamily="2" charset="0"/>
                <a:cs typeface="MV Boli" panose="02000500030200090000" pitchFamily="2" charset="0"/>
              </a:rPr>
              <a:t>Project Recap</a:t>
            </a:r>
          </a:p>
        </p:txBody>
      </p:sp>
      <p:sp>
        <p:nvSpPr>
          <p:cNvPr id="34" name="文本框 33">
            <a:extLst>
              <a:ext uri="{FF2B5EF4-FFF2-40B4-BE49-F238E27FC236}">
                <a16:creationId xmlns:a16="http://schemas.microsoft.com/office/drawing/2014/main" id="{444AAF99-C276-4100-937C-1D26860DD9FE}"/>
              </a:ext>
            </a:extLst>
          </p:cNvPr>
          <p:cNvSpPr txBox="1"/>
          <p:nvPr/>
        </p:nvSpPr>
        <p:spPr>
          <a:xfrm>
            <a:off x="8572378" y="2171700"/>
            <a:ext cx="7522759" cy="5632311"/>
          </a:xfrm>
          <a:prstGeom prst="rect">
            <a:avLst/>
          </a:prstGeom>
          <a:noFill/>
        </p:spPr>
        <p:txBody>
          <a:bodyPr wrap="square" rtlCol="0">
            <a:spAutoFit/>
          </a:bodyPr>
          <a:lstStyle/>
          <a:p>
            <a:r>
              <a:rPr lang="en-US" altLang="zh-CN" sz="3000" dirty="0">
                <a:latin typeface="Microsoft YaHei Light" panose="020B0502040204020203" pitchFamily="34" charset="-122"/>
                <a:ea typeface="Microsoft YaHei Light" panose="020B0502040204020203" pitchFamily="34" charset="-122"/>
              </a:rPr>
              <a:t>Social Buzz is a fast growing technology unicorn that need to adapt quickly to it's global scale. Accenture has begun a 3 month POC focusing on these tasks:</a:t>
            </a:r>
          </a:p>
          <a:p>
            <a:endParaRPr lang="en-US" altLang="zh-CN" sz="3000" dirty="0">
              <a:latin typeface="Microsoft YaHei Light" panose="020B0502040204020203" pitchFamily="34" charset="-122"/>
              <a:ea typeface="Microsoft YaHei Light" panose="020B0502040204020203" pitchFamily="34" charset="-122"/>
            </a:endParaRPr>
          </a:p>
          <a:p>
            <a:pPr marL="457200" indent="-457200">
              <a:buFont typeface="Arial" panose="020B0604020202020204" pitchFamily="34" charset="0"/>
              <a:buChar char="•"/>
            </a:pPr>
            <a:r>
              <a:rPr lang="en-US" altLang="zh-CN" sz="3000" dirty="0">
                <a:latin typeface="Microsoft YaHei Light" panose="020B0502040204020203" pitchFamily="34" charset="-122"/>
                <a:ea typeface="Microsoft YaHei Light" panose="020B0502040204020203" pitchFamily="34" charset="-122"/>
              </a:rPr>
              <a:t>An audit of Social Buzz's big data practice</a:t>
            </a:r>
          </a:p>
          <a:p>
            <a:pPr marL="457200" indent="-457200">
              <a:buFont typeface="Arial" panose="020B0604020202020204" pitchFamily="34" charset="0"/>
              <a:buChar char="•"/>
            </a:pPr>
            <a:r>
              <a:rPr lang="en-US" altLang="zh-CN" sz="3000" dirty="0">
                <a:latin typeface="Microsoft YaHei Light" panose="020B0502040204020203" pitchFamily="34" charset="-122"/>
                <a:ea typeface="Microsoft YaHei Light" panose="020B0502040204020203" pitchFamily="34" charset="-122"/>
              </a:rPr>
              <a:t>Recommendations for a successful IPO</a:t>
            </a:r>
          </a:p>
          <a:p>
            <a:pPr marL="457200" indent="-457200">
              <a:buFont typeface="Arial" panose="020B0604020202020204" pitchFamily="34" charset="0"/>
              <a:buChar char="•"/>
            </a:pPr>
            <a:r>
              <a:rPr lang="en-US" altLang="zh-CN" sz="3000" dirty="0">
                <a:latin typeface="Microsoft YaHei Light" panose="020B0502040204020203" pitchFamily="34" charset="-122"/>
                <a:ea typeface="Microsoft YaHei Light" panose="020B0502040204020203" pitchFamily="34" charset="-122"/>
              </a:rPr>
              <a:t>an analysis of Social Buzz’s content categories in order to highlight the top 5 categories with the largest aggregate popularity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0" y="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878080" y="598222"/>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0828821" y="1183987"/>
            <a:ext cx="6251816" cy="8229600"/>
          </a:xfrm>
          <a:prstGeom prst="rect">
            <a:avLst/>
          </a:prstGeom>
        </p:spPr>
      </p:pic>
      <p:sp>
        <p:nvSpPr>
          <p:cNvPr id="21" name="TextBox 21"/>
          <p:cNvSpPr txBox="1"/>
          <p:nvPr/>
        </p:nvSpPr>
        <p:spPr>
          <a:xfrm>
            <a:off x="2523032" y="585386"/>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MV Boli" panose="02000500030200090000" pitchFamily="2" charset="0"/>
                <a:cs typeface="MV Boli" panose="02000500030200090000" pitchFamily="2" charset="0"/>
              </a:rPr>
              <a:t>Problem</a:t>
            </a:r>
          </a:p>
        </p:txBody>
      </p:sp>
      <p:sp>
        <p:nvSpPr>
          <p:cNvPr id="22" name="文本框 21">
            <a:extLst>
              <a:ext uri="{FF2B5EF4-FFF2-40B4-BE49-F238E27FC236}">
                <a16:creationId xmlns:a16="http://schemas.microsoft.com/office/drawing/2014/main" id="{8DBEE6F8-20F9-4526-9600-3A8D0B1268A2}"/>
              </a:ext>
            </a:extLst>
          </p:cNvPr>
          <p:cNvSpPr txBox="1"/>
          <p:nvPr/>
        </p:nvSpPr>
        <p:spPr>
          <a:xfrm>
            <a:off x="2023528" y="1921081"/>
            <a:ext cx="7373255" cy="7971413"/>
          </a:xfrm>
          <a:prstGeom prst="rect">
            <a:avLst/>
          </a:prstGeom>
          <a:noFill/>
        </p:spPr>
        <p:txBody>
          <a:bodyPr wrap="square" rtlCol="0">
            <a:spAutoFit/>
          </a:bodyPr>
          <a:lstStyle/>
          <a:p>
            <a:pPr marL="457200" indent="-457200">
              <a:buFont typeface="Arial" panose="020B0604020202020204" pitchFamily="34" charset="0"/>
              <a:buChar char="•"/>
            </a:pPr>
            <a:r>
              <a:rPr lang="en-US" altLang="zh-CN" sz="3200" dirty="0">
                <a:solidFill>
                  <a:schemeClr val="bg1"/>
                </a:solidFill>
                <a:latin typeface="Microsoft YaHei UI Light" panose="020B0502040204020203" pitchFamily="34" charset="-122"/>
                <a:ea typeface="Microsoft YaHei UI Light" panose="020B0502040204020203" pitchFamily="34" charset="-122"/>
              </a:rPr>
              <a:t>Due to the rapid growth and digital nature of Social Buzz’s core product, the amount of data that they create, collect and must analyze is huge.</a:t>
            </a:r>
          </a:p>
          <a:p>
            <a:pPr marL="457200" indent="-457200">
              <a:buFont typeface="Arial" panose="020B0604020202020204" pitchFamily="34" charset="0"/>
              <a:buChar char="•"/>
            </a:pPr>
            <a:endParaRPr lang="en-US" altLang="zh-CN" sz="3200" dirty="0">
              <a:solidFill>
                <a:schemeClr val="bg1"/>
              </a:solidFill>
              <a:latin typeface="Microsoft YaHei UI Light" panose="020B0502040204020203" pitchFamily="34" charset="-122"/>
              <a:ea typeface="Microsoft YaHei UI Light" panose="020B0502040204020203" pitchFamily="34" charset="-122"/>
            </a:endParaRPr>
          </a:p>
          <a:p>
            <a:pPr marL="457200" indent="-457200">
              <a:buFont typeface="Arial" panose="020B0604020202020204" pitchFamily="34" charset="0"/>
              <a:buChar char="•"/>
            </a:pPr>
            <a:r>
              <a:rPr lang="en-US" altLang="zh-CN" sz="3200" dirty="0">
                <a:solidFill>
                  <a:schemeClr val="bg1"/>
                </a:solidFill>
                <a:latin typeface="Microsoft YaHei UI Light" panose="020B0502040204020203" pitchFamily="34" charset="-122"/>
                <a:ea typeface="Microsoft YaHei UI Light" panose="020B0502040204020203" pitchFamily="34" charset="-122"/>
              </a:rPr>
              <a:t>Every day over 100,000 pieces of content are posted. All of these constitute highly unstructured data that requires expertise in handling. </a:t>
            </a:r>
          </a:p>
          <a:p>
            <a:pPr marL="457200" indent="-457200">
              <a:buFont typeface="Arial" panose="020B0604020202020204" pitchFamily="34" charset="0"/>
              <a:buChar char="•"/>
            </a:pPr>
            <a:br>
              <a:rPr lang="en-US" altLang="zh-CN" sz="3200" dirty="0">
                <a:solidFill>
                  <a:schemeClr val="bg1"/>
                </a:solidFill>
                <a:latin typeface="Microsoft YaHei UI Light" panose="020B0502040204020203" pitchFamily="34" charset="-122"/>
                <a:ea typeface="Microsoft YaHei UI Light" panose="020B0502040204020203" pitchFamily="34" charset="-122"/>
              </a:rPr>
            </a:br>
            <a:r>
              <a:rPr lang="en-US" altLang="zh-CN" sz="3200" dirty="0">
                <a:solidFill>
                  <a:schemeClr val="bg1"/>
                </a:solidFill>
                <a:latin typeface="Microsoft YaHei UI Light" panose="020B0502040204020203" pitchFamily="34" charset="-122"/>
                <a:ea typeface="Microsoft YaHei UI Light" panose="020B0502040204020203" pitchFamily="34" charset="-122"/>
              </a:rPr>
              <a:t>Social Buzz’s biggest challenge is how to capitalize on this data to gain a deeper understanding of its audience and therefore provide a more personalized and enjoyable experience.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443639" y="93478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sp>
        <p:nvSpPr>
          <p:cNvPr id="31" name="TextBox 31"/>
          <p:cNvSpPr txBox="1"/>
          <p:nvPr/>
        </p:nvSpPr>
        <p:spPr>
          <a:xfrm>
            <a:off x="422476" y="1165325"/>
            <a:ext cx="9123165" cy="1092607"/>
          </a:xfrm>
          <a:prstGeom prst="rect">
            <a:avLst/>
          </a:prstGeom>
        </p:spPr>
        <p:txBody>
          <a:bodyPr wrap="square" lIns="0" tIns="0" rIns="0" bIns="0" rtlCol="0" anchor="t">
            <a:spAutoFit/>
          </a:bodyPr>
          <a:lstStyle/>
          <a:p>
            <a:pPr algn="ctr">
              <a:lnSpc>
                <a:spcPts val="9600"/>
              </a:lnSpc>
            </a:pPr>
            <a:r>
              <a:rPr lang="en-US" sz="4400" spc="-80" dirty="0">
                <a:solidFill>
                  <a:srgbClr val="000000"/>
                </a:solidFill>
                <a:latin typeface="MV Boli" panose="02000500030200090000" pitchFamily="2" charset="0"/>
                <a:cs typeface="MV Boli" panose="02000500030200090000" pitchFamily="2" charset="0"/>
              </a:rPr>
              <a:t>The Analytics team</a:t>
            </a:r>
          </a:p>
        </p:txBody>
      </p:sp>
      <p:sp>
        <p:nvSpPr>
          <p:cNvPr id="32" name="文本框 31">
            <a:extLst>
              <a:ext uri="{FF2B5EF4-FFF2-40B4-BE49-F238E27FC236}">
                <a16:creationId xmlns:a16="http://schemas.microsoft.com/office/drawing/2014/main" id="{9714E2A4-25FC-44C3-A60E-5B44CE91C442}"/>
              </a:ext>
            </a:extLst>
          </p:cNvPr>
          <p:cNvSpPr txBox="1"/>
          <p:nvPr/>
        </p:nvSpPr>
        <p:spPr>
          <a:xfrm>
            <a:off x="2130150" y="2897808"/>
            <a:ext cx="6384773" cy="95410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80" normalizeH="0" baseline="0" noProof="0" dirty="0">
                <a:ln>
                  <a:noFill/>
                </a:ln>
                <a:solidFill>
                  <a:srgbClr val="000000"/>
                </a:solidFill>
                <a:effectLst/>
                <a:uLnTx/>
                <a:uFillTx/>
                <a:latin typeface="Microsoft YaHei UI Light" panose="020B0502040204020203" pitchFamily="34" charset="-122"/>
                <a:ea typeface="Microsoft YaHei UI Light" panose="020B0502040204020203" pitchFamily="34" charset="-122"/>
              </a:rPr>
              <a:t>Andrew Fleming – Chief Technical Architect, Accenture </a:t>
            </a:r>
          </a:p>
        </p:txBody>
      </p:sp>
      <p:sp>
        <p:nvSpPr>
          <p:cNvPr id="33" name="文本框 32">
            <a:extLst>
              <a:ext uri="{FF2B5EF4-FFF2-40B4-BE49-F238E27FC236}">
                <a16:creationId xmlns:a16="http://schemas.microsoft.com/office/drawing/2014/main" id="{4AD51435-A74C-410F-9CDB-CE3841BB7D1F}"/>
              </a:ext>
            </a:extLst>
          </p:cNvPr>
          <p:cNvSpPr txBox="1"/>
          <p:nvPr/>
        </p:nvSpPr>
        <p:spPr>
          <a:xfrm>
            <a:off x="2212949" y="5203339"/>
            <a:ext cx="6195055" cy="954107"/>
          </a:xfrm>
          <a:prstGeom prst="rect">
            <a:avLst/>
          </a:prstGeom>
          <a:noFill/>
        </p:spPr>
        <p:txBody>
          <a:bodyPr wrap="square" rtlCol="0">
            <a:spAutoFit/>
          </a:bodyPr>
          <a:lstStyle/>
          <a:p>
            <a:pPr algn="ctr">
              <a:defRPr/>
            </a:pPr>
            <a:r>
              <a:rPr lang="en-US" altLang="zh-CN" sz="2800" spc="-80" dirty="0">
                <a:solidFill>
                  <a:srgbClr val="000000"/>
                </a:solidFill>
                <a:latin typeface="Microsoft YaHei UI Light" panose="020B0502040204020203" pitchFamily="34" charset="-122"/>
                <a:ea typeface="Microsoft YaHei UI Light" panose="020B0502040204020203" pitchFamily="34" charset="-122"/>
              </a:rPr>
              <a:t>Marcus </a:t>
            </a:r>
            <a:r>
              <a:rPr lang="en-US" altLang="zh-CN" sz="2800" spc="-80" dirty="0" err="1">
                <a:solidFill>
                  <a:srgbClr val="000000"/>
                </a:solidFill>
                <a:latin typeface="Microsoft YaHei UI Light" panose="020B0502040204020203" pitchFamily="34" charset="-122"/>
                <a:ea typeface="Microsoft YaHei UI Light" panose="020B0502040204020203" pitchFamily="34" charset="-122"/>
              </a:rPr>
              <a:t>Rompton</a:t>
            </a:r>
            <a:r>
              <a:rPr lang="en-US" altLang="zh-CN" sz="2800" spc="-80" dirty="0">
                <a:solidFill>
                  <a:srgbClr val="000000"/>
                </a:solidFill>
                <a:latin typeface="Microsoft YaHei UI Light" panose="020B0502040204020203" pitchFamily="34" charset="-122"/>
                <a:ea typeface="Microsoft YaHei UI Light" panose="020B0502040204020203" pitchFamily="34" charset="-122"/>
              </a:rPr>
              <a:t> – Senior Data Expert, Accenture</a:t>
            </a:r>
          </a:p>
        </p:txBody>
      </p:sp>
      <p:sp>
        <p:nvSpPr>
          <p:cNvPr id="34" name="文本框 33">
            <a:extLst>
              <a:ext uri="{FF2B5EF4-FFF2-40B4-BE49-F238E27FC236}">
                <a16:creationId xmlns:a16="http://schemas.microsoft.com/office/drawing/2014/main" id="{484E49C3-56ED-43BB-85B6-B78153CB9F8B}"/>
              </a:ext>
            </a:extLst>
          </p:cNvPr>
          <p:cNvSpPr txBox="1"/>
          <p:nvPr/>
        </p:nvSpPr>
        <p:spPr>
          <a:xfrm>
            <a:off x="2514600" y="7653927"/>
            <a:ext cx="6000323" cy="1231106"/>
          </a:xfrm>
          <a:prstGeom prst="rect">
            <a:avLst/>
          </a:prstGeom>
          <a:noFill/>
        </p:spPr>
        <p:txBody>
          <a:bodyPr wrap="square" rtlCol="0">
            <a:spAutoFit/>
          </a:bodyPr>
          <a:lstStyle/>
          <a:p>
            <a:pPr algn="ctr">
              <a:defRPr/>
            </a:pPr>
            <a:r>
              <a:rPr lang="en-US" altLang="zh-CN" sz="2800" spc="-80" dirty="0">
                <a:solidFill>
                  <a:srgbClr val="000000"/>
                </a:solidFill>
                <a:latin typeface="Microsoft YaHei UI Light" panose="020B0502040204020203" pitchFamily="34" charset="-122"/>
                <a:ea typeface="Microsoft YaHei UI Light" panose="020B0502040204020203" pitchFamily="34" charset="-122"/>
              </a:rPr>
              <a:t>Liu </a:t>
            </a:r>
            <a:r>
              <a:rPr lang="en-US" altLang="zh-CN" sz="2800" spc="-80" dirty="0" err="1">
                <a:solidFill>
                  <a:srgbClr val="000000"/>
                </a:solidFill>
                <a:latin typeface="Microsoft YaHei UI Light" panose="020B0502040204020203" pitchFamily="34" charset="-122"/>
                <a:ea typeface="Microsoft YaHei UI Light" panose="020B0502040204020203" pitchFamily="34" charset="-122"/>
              </a:rPr>
              <a:t>Rentong</a:t>
            </a:r>
            <a:r>
              <a:rPr lang="en-US" altLang="zh-CN" sz="2800" spc="-80" dirty="0">
                <a:solidFill>
                  <a:srgbClr val="000000"/>
                </a:solidFill>
                <a:latin typeface="Microsoft YaHei UI Light" panose="020B0502040204020203" pitchFamily="34" charset="-122"/>
                <a:ea typeface="Microsoft YaHei UI Light" panose="020B0502040204020203" pitchFamily="34" charset="-122"/>
              </a:rPr>
              <a:t>– Business Analyst, Accenture </a:t>
            </a:r>
          </a:p>
          <a:p>
            <a:endParaRPr lang="zh-CN" altLang="en-US" dirty="0"/>
          </a:p>
        </p:txBody>
      </p:sp>
      <p:pic>
        <p:nvPicPr>
          <p:cNvPr id="36" name="图片 35">
            <a:extLst>
              <a:ext uri="{FF2B5EF4-FFF2-40B4-BE49-F238E27FC236}">
                <a16:creationId xmlns:a16="http://schemas.microsoft.com/office/drawing/2014/main" id="{AC087696-4912-40A7-85FB-2FD3DA7F470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85677" y="6893186"/>
            <a:ext cx="2183864" cy="212308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MV Boli" panose="02000500030200090000" pitchFamily="2" charset="0"/>
                <a:cs typeface="MV Boli" panose="02000500030200090000" pitchFamily="2"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
        <p:nvSpPr>
          <p:cNvPr id="49" name="文本框 48">
            <a:extLst>
              <a:ext uri="{FF2B5EF4-FFF2-40B4-BE49-F238E27FC236}">
                <a16:creationId xmlns:a16="http://schemas.microsoft.com/office/drawing/2014/main" id="{6C5A1089-7BF4-4AB3-8758-70DF4A7BA858}"/>
              </a:ext>
            </a:extLst>
          </p:cNvPr>
          <p:cNvSpPr txBox="1"/>
          <p:nvPr/>
        </p:nvSpPr>
        <p:spPr>
          <a:xfrm>
            <a:off x="4249633" y="1261711"/>
            <a:ext cx="9908930" cy="83099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Microsoft YaHei UI Light" panose="020B0502040204020203" pitchFamily="34" charset="-122"/>
                <a:ea typeface="Microsoft YaHei UI Light" panose="020B0502040204020203" pitchFamily="34" charset="-122"/>
              </a:rPr>
              <a:t>Data Understanding: Understand the data model and domain of your business</a:t>
            </a:r>
          </a:p>
        </p:txBody>
      </p:sp>
      <p:sp>
        <p:nvSpPr>
          <p:cNvPr id="50" name="TextBox 40">
            <a:extLst>
              <a:ext uri="{FF2B5EF4-FFF2-40B4-BE49-F238E27FC236}">
                <a16:creationId xmlns:a16="http://schemas.microsoft.com/office/drawing/2014/main" id="{DFEC9EB0-898D-4E9C-8BA9-A2E71BDCF006}"/>
              </a:ext>
            </a:extLst>
          </p:cNvPr>
          <p:cNvSpPr txBox="1"/>
          <p:nvPr/>
        </p:nvSpPr>
        <p:spPr>
          <a:xfrm>
            <a:off x="5562600" y="2800171"/>
            <a:ext cx="9036351" cy="1569660"/>
          </a:xfrm>
          <a:prstGeom prst="rect">
            <a:avLst/>
          </a:prstGeom>
          <a:noFill/>
        </p:spPr>
        <p:txBody>
          <a:bodyPr wrap="square" rtlCol="0">
            <a:spAutoFit/>
          </a:bodyPr>
          <a:lstStyle/>
          <a:p>
            <a:pPr>
              <a:defRPr/>
            </a:pPr>
            <a:r>
              <a:rPr lang="en-US" sz="2400" b="1" dirty="0">
                <a:solidFill>
                  <a:prstClr val="white"/>
                </a:solidFill>
                <a:latin typeface="Microsoft YaHei UI Light" panose="020B0502040204020203" pitchFamily="34" charset="-122"/>
                <a:ea typeface="Microsoft YaHei UI Light" panose="020B0502040204020203" pitchFamily="34" charset="-122"/>
              </a:rPr>
              <a:t>Data Extraction: Architected what an ideal dataset should look like for this problem and extracted it from the relevant data sources</a:t>
            </a:r>
          </a:p>
          <a:p>
            <a:endParaRPr lang="en-US" sz="2400" dirty="0">
              <a:latin typeface="Garamond" panose="02020404030301010803" pitchFamily="18" charset="0"/>
            </a:endParaRPr>
          </a:p>
        </p:txBody>
      </p:sp>
      <p:sp>
        <p:nvSpPr>
          <p:cNvPr id="51" name="TextBox 41">
            <a:extLst>
              <a:ext uri="{FF2B5EF4-FFF2-40B4-BE49-F238E27FC236}">
                <a16:creationId xmlns:a16="http://schemas.microsoft.com/office/drawing/2014/main" id="{F47F7FFE-EEEC-4019-A68B-60E1FE78B0E5}"/>
              </a:ext>
            </a:extLst>
          </p:cNvPr>
          <p:cNvSpPr txBox="1"/>
          <p:nvPr/>
        </p:nvSpPr>
        <p:spPr>
          <a:xfrm>
            <a:off x="7422849" y="4476571"/>
            <a:ext cx="9036351" cy="1569660"/>
          </a:xfrm>
          <a:prstGeom prst="rect">
            <a:avLst/>
          </a:prstGeom>
          <a:noFill/>
        </p:spPr>
        <p:txBody>
          <a:bodyPr wrap="square" rtlCol="0">
            <a:spAutoFit/>
          </a:bodyPr>
          <a:lstStyle/>
          <a:p>
            <a:pPr>
              <a:defRPr/>
            </a:pPr>
            <a:r>
              <a:rPr lang="en-US" sz="2400" b="1" dirty="0">
                <a:solidFill>
                  <a:prstClr val="white"/>
                </a:solidFill>
                <a:latin typeface="Microsoft YaHei UI Light" panose="020B0502040204020203" pitchFamily="34" charset="-122"/>
                <a:ea typeface="Microsoft YaHei UI Light" panose="020B0502040204020203" pitchFamily="34" charset="-122"/>
              </a:rPr>
              <a:t>Data Modelling: Process and model the data into a dataset that can precisely answer the business questions and produce analytics.</a:t>
            </a:r>
          </a:p>
          <a:p>
            <a:endParaRPr lang="en-US" sz="2400" dirty="0">
              <a:latin typeface="Garamond" panose="02020404030301010803" pitchFamily="18" charset="0"/>
            </a:endParaRPr>
          </a:p>
        </p:txBody>
      </p:sp>
      <p:sp>
        <p:nvSpPr>
          <p:cNvPr id="52" name="TextBox 42">
            <a:extLst>
              <a:ext uri="{FF2B5EF4-FFF2-40B4-BE49-F238E27FC236}">
                <a16:creationId xmlns:a16="http://schemas.microsoft.com/office/drawing/2014/main" id="{3FE41F76-5AC3-42AA-8EC9-69E7C3D78752}"/>
              </a:ext>
            </a:extLst>
          </p:cNvPr>
          <p:cNvSpPr txBox="1"/>
          <p:nvPr/>
        </p:nvSpPr>
        <p:spPr>
          <a:xfrm>
            <a:off x="9251649" y="6057363"/>
            <a:ext cx="9036351" cy="1200329"/>
          </a:xfrm>
          <a:prstGeom prst="rect">
            <a:avLst/>
          </a:prstGeom>
          <a:noFill/>
        </p:spPr>
        <p:txBody>
          <a:bodyPr wrap="square" rtlCol="0">
            <a:spAutoFit/>
          </a:bodyPr>
          <a:lstStyle/>
          <a:p>
            <a:pPr>
              <a:defRPr/>
            </a:pPr>
            <a:r>
              <a:rPr lang="en-US" sz="2400" b="1" dirty="0">
                <a:solidFill>
                  <a:prstClr val="white"/>
                </a:solidFill>
                <a:latin typeface="Microsoft YaHei UI Light" panose="020B0502040204020203" pitchFamily="34" charset="-122"/>
                <a:ea typeface="Microsoft YaHei UI Light" panose="020B0502040204020203" pitchFamily="34" charset="-122"/>
              </a:rPr>
              <a:t>Data Analysis: Use analytical expertise to uncover insights from the dataset and to produce visualizations to describe the insights.</a:t>
            </a:r>
          </a:p>
        </p:txBody>
      </p:sp>
      <p:sp>
        <p:nvSpPr>
          <p:cNvPr id="53" name="TextBox 43">
            <a:extLst>
              <a:ext uri="{FF2B5EF4-FFF2-40B4-BE49-F238E27FC236}">
                <a16:creationId xmlns:a16="http://schemas.microsoft.com/office/drawing/2014/main" id="{C45A7572-CA34-42D0-8C54-8E49414B97DF}"/>
              </a:ext>
            </a:extLst>
          </p:cNvPr>
          <p:cNvSpPr txBox="1"/>
          <p:nvPr/>
        </p:nvSpPr>
        <p:spPr>
          <a:xfrm>
            <a:off x="11160895" y="7874436"/>
            <a:ext cx="6898506" cy="1200329"/>
          </a:xfrm>
          <a:prstGeom prst="rect">
            <a:avLst/>
          </a:prstGeom>
          <a:noFill/>
        </p:spPr>
        <p:txBody>
          <a:bodyPr wrap="square" rtlCol="0">
            <a:spAutoFit/>
          </a:bodyPr>
          <a:lstStyle/>
          <a:p>
            <a:pPr>
              <a:defRPr/>
            </a:pPr>
            <a:r>
              <a:rPr lang="en-US" sz="2400" b="1" dirty="0">
                <a:solidFill>
                  <a:prstClr val="white"/>
                </a:solidFill>
                <a:latin typeface="Microsoft YaHei UI Light" panose="020B0502040204020203" pitchFamily="34" charset="-122"/>
                <a:ea typeface="Microsoft YaHei UI Light" panose="020B0502040204020203" pitchFamily="34" charset="-122"/>
              </a:rPr>
              <a:t>Recommendations: Use insights to unlock business decisions and make recommendations on next steps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MV Boli" panose="02000500030200090000" pitchFamily="2" charset="0"/>
                <a:cs typeface="MV Boli" panose="02000500030200090000" pitchFamily="2" charset="0"/>
              </a:rPr>
              <a:t>Insights</a:t>
            </a:r>
          </a:p>
        </p:txBody>
      </p:sp>
      <p:grpSp>
        <p:nvGrpSpPr>
          <p:cNvPr id="4" name="Group 4"/>
          <p:cNvGrpSpPr/>
          <p:nvPr/>
        </p:nvGrpSpPr>
        <p:grpSpPr>
          <a:xfrm>
            <a:off x="517112" y="78105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pic>
        <p:nvPicPr>
          <p:cNvPr id="15" name="Picture 19" descr="Icon&#10;&#10;Description automatically generated">
            <a:extLst>
              <a:ext uri="{FF2B5EF4-FFF2-40B4-BE49-F238E27FC236}">
                <a16:creationId xmlns:a16="http://schemas.microsoft.com/office/drawing/2014/main" id="{4E41CE67-6D85-45AF-B4D8-B6DD4A3FFBF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90105" y="3291779"/>
            <a:ext cx="2913318" cy="1762995"/>
          </a:xfrm>
          <a:prstGeom prst="rect">
            <a:avLst/>
          </a:prstGeom>
        </p:spPr>
      </p:pic>
      <p:sp>
        <p:nvSpPr>
          <p:cNvPr id="16" name="TextBox 20">
            <a:extLst>
              <a:ext uri="{FF2B5EF4-FFF2-40B4-BE49-F238E27FC236}">
                <a16:creationId xmlns:a16="http://schemas.microsoft.com/office/drawing/2014/main" id="{100BCE41-4CF9-4DB2-BB64-DC0BAC872DB3}"/>
              </a:ext>
            </a:extLst>
          </p:cNvPr>
          <p:cNvSpPr txBox="1"/>
          <p:nvPr/>
        </p:nvSpPr>
        <p:spPr>
          <a:xfrm>
            <a:off x="1890105" y="5295900"/>
            <a:ext cx="2913318" cy="954107"/>
          </a:xfrm>
          <a:prstGeom prst="rect">
            <a:avLst/>
          </a:prstGeom>
          <a:noFill/>
        </p:spPr>
        <p:txBody>
          <a:bodyPr wrap="square" rtlCol="0">
            <a:spAutoFit/>
          </a:bodyPr>
          <a:lstStyle/>
          <a:p>
            <a:pPr algn="ctr"/>
            <a:r>
              <a:rPr lang="en-US" sz="2800" dirty="0">
                <a:latin typeface="Microsoft YaHei UI Light" panose="020B0502040204020203" pitchFamily="34" charset="-122"/>
                <a:ea typeface="Microsoft YaHei UI Light" panose="020B0502040204020203" pitchFamily="34" charset="-122"/>
              </a:rPr>
              <a:t>Distinct Content Categories</a:t>
            </a:r>
          </a:p>
        </p:txBody>
      </p:sp>
      <p:pic>
        <p:nvPicPr>
          <p:cNvPr id="17" name="Picture 22">
            <a:extLst>
              <a:ext uri="{FF2B5EF4-FFF2-40B4-BE49-F238E27FC236}">
                <a16:creationId xmlns:a16="http://schemas.microsoft.com/office/drawing/2014/main" id="{CE562C89-E0E8-444A-B71B-D37A1D7EA9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56233" y="3291778"/>
            <a:ext cx="2972219" cy="1762995"/>
          </a:xfrm>
          <a:prstGeom prst="rect">
            <a:avLst/>
          </a:prstGeom>
        </p:spPr>
      </p:pic>
      <p:sp>
        <p:nvSpPr>
          <p:cNvPr id="18" name="TextBox 23">
            <a:extLst>
              <a:ext uri="{FF2B5EF4-FFF2-40B4-BE49-F238E27FC236}">
                <a16:creationId xmlns:a16="http://schemas.microsoft.com/office/drawing/2014/main" id="{6CFA4F78-4D70-427D-AE32-B73AE14CED76}"/>
              </a:ext>
            </a:extLst>
          </p:cNvPr>
          <p:cNvSpPr txBox="1"/>
          <p:nvPr/>
        </p:nvSpPr>
        <p:spPr>
          <a:xfrm>
            <a:off x="7256233" y="5500641"/>
            <a:ext cx="2913318" cy="523220"/>
          </a:xfrm>
          <a:prstGeom prst="rect">
            <a:avLst/>
          </a:prstGeom>
          <a:noFill/>
        </p:spPr>
        <p:txBody>
          <a:bodyPr wrap="square" rtlCol="0">
            <a:spAutoFit/>
          </a:bodyPr>
          <a:lstStyle/>
          <a:p>
            <a:pPr algn="ctr"/>
            <a:r>
              <a:rPr lang="en-US" sz="2800" dirty="0">
                <a:latin typeface="Microsoft YaHei UI Light" panose="020B0502040204020203" pitchFamily="34" charset="-122"/>
                <a:ea typeface="Microsoft YaHei UI Light" panose="020B0502040204020203" pitchFamily="34" charset="-122"/>
              </a:rPr>
              <a:t>Animal Posts</a:t>
            </a:r>
          </a:p>
        </p:txBody>
      </p:sp>
      <p:pic>
        <p:nvPicPr>
          <p:cNvPr id="19" name="Picture 27" descr="A picture containing logo&#10;&#10;Description automatically generated">
            <a:extLst>
              <a:ext uri="{FF2B5EF4-FFF2-40B4-BE49-F238E27FC236}">
                <a16:creationId xmlns:a16="http://schemas.microsoft.com/office/drawing/2014/main" id="{6C122228-1601-4C08-BF55-F43F5B5DC42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726268" y="3532905"/>
            <a:ext cx="2438538" cy="1762995"/>
          </a:xfrm>
          <a:prstGeom prst="rect">
            <a:avLst/>
          </a:prstGeom>
        </p:spPr>
      </p:pic>
      <p:sp>
        <p:nvSpPr>
          <p:cNvPr id="20" name="TextBox 28">
            <a:extLst>
              <a:ext uri="{FF2B5EF4-FFF2-40B4-BE49-F238E27FC236}">
                <a16:creationId xmlns:a16="http://schemas.microsoft.com/office/drawing/2014/main" id="{C2BA2067-038A-4675-B8E9-D9FA50D83B3E}"/>
              </a:ext>
            </a:extLst>
          </p:cNvPr>
          <p:cNvSpPr txBox="1"/>
          <p:nvPr/>
        </p:nvSpPr>
        <p:spPr>
          <a:xfrm>
            <a:off x="12326682" y="5229880"/>
            <a:ext cx="2913318" cy="954107"/>
          </a:xfrm>
          <a:prstGeom prst="rect">
            <a:avLst/>
          </a:prstGeom>
          <a:noFill/>
        </p:spPr>
        <p:txBody>
          <a:bodyPr wrap="square" rtlCol="0">
            <a:spAutoFit/>
          </a:bodyPr>
          <a:lstStyle/>
          <a:p>
            <a:pPr algn="ctr"/>
            <a:r>
              <a:rPr lang="en-US" sz="2800" dirty="0">
                <a:latin typeface="Microsoft YaHei UI Light" panose="020B0502040204020203" pitchFamily="34" charset="-122"/>
                <a:ea typeface="Microsoft YaHei UI Light" panose="020B0502040204020203" pitchFamily="34" charset="-122"/>
              </a:rPr>
              <a:t>Month with most Posts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1" y="-710238"/>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8" name="图片 27" descr="图形用户界面, 图表, 条形图&#10;&#10;描述已自动生成">
            <a:extLst>
              <a:ext uri="{FF2B5EF4-FFF2-40B4-BE49-F238E27FC236}">
                <a16:creationId xmlns:a16="http://schemas.microsoft.com/office/drawing/2014/main" id="{03C614C9-AB4F-4639-85AD-16FCAA6816C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2627" y="3681117"/>
            <a:ext cx="8259050" cy="5163245"/>
          </a:xfrm>
          <a:prstGeom prst="rect">
            <a:avLst/>
          </a:prstGeom>
        </p:spPr>
      </p:pic>
      <p:sp>
        <p:nvSpPr>
          <p:cNvPr id="29" name="TextBox 28">
            <a:extLst>
              <a:ext uri="{FF2B5EF4-FFF2-40B4-BE49-F238E27FC236}">
                <a16:creationId xmlns:a16="http://schemas.microsoft.com/office/drawing/2014/main" id="{73966759-8BAB-4FE6-8253-95D64B28F9CF}"/>
              </a:ext>
            </a:extLst>
          </p:cNvPr>
          <p:cNvSpPr txBox="1"/>
          <p:nvPr/>
        </p:nvSpPr>
        <p:spPr>
          <a:xfrm>
            <a:off x="3169897" y="1685151"/>
            <a:ext cx="7006097" cy="1569660"/>
          </a:xfrm>
          <a:prstGeom prst="rect">
            <a:avLst/>
          </a:prstGeom>
          <a:noFill/>
        </p:spPr>
        <p:txBody>
          <a:bodyPr wrap="square" rtlCol="0">
            <a:spAutoFit/>
          </a:bodyPr>
          <a:lstStyle/>
          <a:p>
            <a:r>
              <a:rPr lang="en-US" sz="2400" dirty="0">
                <a:latin typeface="Microsoft YaHei UI" panose="020B0503020204020204" pitchFamily="34" charset="-122"/>
                <a:ea typeface="Microsoft YaHei UI" panose="020B0503020204020204" pitchFamily="34" charset="-122"/>
              </a:rPr>
              <a:t>According to our analysis, the top 5 content categories (ranked by popularity score) are </a:t>
            </a:r>
            <a:r>
              <a:rPr lang="en-US" sz="2400" b="1" dirty="0">
                <a:latin typeface="Microsoft YaHei UI" panose="020B0503020204020204" pitchFamily="34" charset="-122"/>
                <a:ea typeface="Microsoft YaHei UI" panose="020B0503020204020204" pitchFamily="34" charset="-122"/>
              </a:rPr>
              <a:t>Animals, Science, Health Eating, Technology, and Food </a:t>
            </a:r>
            <a:r>
              <a:rPr lang="en-US" sz="2400" dirty="0">
                <a:latin typeface="Microsoft YaHei UI" panose="020B0503020204020204" pitchFamily="34" charset="-122"/>
                <a:ea typeface="Microsoft YaHei UI" panose="020B0503020204020204" pitchFamily="34" charset="-122"/>
              </a:rPr>
              <a:t>in descending order.</a:t>
            </a:r>
          </a:p>
        </p:txBody>
      </p:sp>
      <p:pic>
        <p:nvPicPr>
          <p:cNvPr id="33" name="图片 32" descr="图表, 条形图, 漏斗图&#10;&#10;描述已自动生成">
            <a:extLst>
              <a:ext uri="{FF2B5EF4-FFF2-40B4-BE49-F238E27FC236}">
                <a16:creationId xmlns:a16="http://schemas.microsoft.com/office/drawing/2014/main" id="{4C523718-4B5B-4CAA-B802-9E540006295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611795" y="3638344"/>
            <a:ext cx="7626558" cy="5090476"/>
          </a:xfrm>
          <a:prstGeom prst="rect">
            <a:avLst/>
          </a:prstGeom>
        </p:spPr>
      </p:pic>
      <p:sp>
        <p:nvSpPr>
          <p:cNvPr id="34" name="TextBox 30">
            <a:extLst>
              <a:ext uri="{FF2B5EF4-FFF2-40B4-BE49-F238E27FC236}">
                <a16:creationId xmlns:a16="http://schemas.microsoft.com/office/drawing/2014/main" id="{8C5C8C0B-5ACF-447F-8669-ADE1E84DC3FF}"/>
              </a:ext>
            </a:extLst>
          </p:cNvPr>
          <p:cNvSpPr txBox="1"/>
          <p:nvPr/>
        </p:nvSpPr>
        <p:spPr>
          <a:xfrm>
            <a:off x="10757814" y="1752051"/>
            <a:ext cx="7301586" cy="1569660"/>
          </a:xfrm>
          <a:prstGeom prst="rect">
            <a:avLst/>
          </a:prstGeom>
          <a:noFill/>
        </p:spPr>
        <p:txBody>
          <a:bodyPr wrap="square" rtlCol="0">
            <a:spAutoFit/>
          </a:bodyPr>
          <a:lstStyle/>
          <a:p>
            <a:r>
              <a:rPr lang="en-US" sz="2400" dirty="0">
                <a:latin typeface="Microsoft YaHei UI" panose="020B0503020204020204" pitchFamily="34" charset="-122"/>
                <a:ea typeface="Microsoft YaHei UI" panose="020B0503020204020204" pitchFamily="34" charset="-122"/>
              </a:rPr>
              <a:t>For the top 5 categories, Audio is the most favored content type. This could indicate that users engage with this content on a recreational learning level.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32" name="图片 31" descr="图表, 饼图&#10;&#10;描述已自动生成">
            <a:extLst>
              <a:ext uri="{FF2B5EF4-FFF2-40B4-BE49-F238E27FC236}">
                <a16:creationId xmlns:a16="http://schemas.microsoft.com/office/drawing/2014/main" id="{148E5888-57F9-411C-9B99-42D7CCD081D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982200" y="1827072"/>
            <a:ext cx="7495238" cy="5552381"/>
          </a:xfrm>
          <a:prstGeom prst="rect">
            <a:avLst/>
          </a:prstGeom>
        </p:spPr>
      </p:pic>
      <p:sp>
        <p:nvSpPr>
          <p:cNvPr id="33" name="TextBox 28">
            <a:extLst>
              <a:ext uri="{FF2B5EF4-FFF2-40B4-BE49-F238E27FC236}">
                <a16:creationId xmlns:a16="http://schemas.microsoft.com/office/drawing/2014/main" id="{8C04CE4B-8BDB-4141-A49E-CCD41BCB583A}"/>
              </a:ext>
            </a:extLst>
          </p:cNvPr>
          <p:cNvSpPr txBox="1"/>
          <p:nvPr/>
        </p:nvSpPr>
        <p:spPr>
          <a:xfrm>
            <a:off x="3470182" y="2421219"/>
            <a:ext cx="6395546" cy="5632311"/>
          </a:xfrm>
          <a:prstGeom prst="rect">
            <a:avLst/>
          </a:prstGeom>
          <a:noFill/>
        </p:spPr>
        <p:txBody>
          <a:bodyPr wrap="square" rtlCol="0">
            <a:spAutoFit/>
          </a:bodyPr>
          <a:lstStyle/>
          <a:p>
            <a:pPr algn="just"/>
            <a:r>
              <a:rPr lang="en-US" sz="2800" dirty="0">
                <a:latin typeface="Microsoft YaHei UI Light" panose="020B0502040204020203" pitchFamily="34" charset="-122"/>
                <a:ea typeface="Microsoft YaHei UI Light" panose="020B0502040204020203" pitchFamily="34" charset="-122"/>
              </a:rPr>
              <a:t>Additionally, you can see from this chart the % split of popularity between the top 5 categories. There is not much difference between each of them, animals outperforms science by 1.08%, healthy eating outperforms food by 0.76%, and science outperforms technology by 0.69%.</a:t>
            </a:r>
          </a:p>
          <a:p>
            <a:pPr algn="just"/>
            <a:endParaRPr lang="en-US" sz="2800" b="1" dirty="0">
              <a:latin typeface="Microsoft YaHei UI Light" panose="020B0502040204020203" pitchFamily="34" charset="-122"/>
              <a:ea typeface="Microsoft YaHei UI Light" panose="020B0502040204020203" pitchFamily="34" charset="-122"/>
            </a:endParaRPr>
          </a:p>
          <a:p>
            <a:pPr algn="just"/>
            <a:r>
              <a:rPr lang="en-US" sz="2800" dirty="0">
                <a:latin typeface="Microsoft YaHei UI Light" panose="020B0502040204020203" pitchFamily="34" charset="-122"/>
                <a:ea typeface="Microsoft YaHei UI Light" panose="020B0502040204020203" pitchFamily="34" charset="-122"/>
              </a:rPr>
              <a:t>It is therefore highly likely these categories are intertwined with one another.</a:t>
            </a:r>
          </a:p>
          <a:p>
            <a:pPr algn="just"/>
            <a:endParaRPr lang="en-US" sz="2400" b="1" dirty="0">
              <a:latin typeface="Garamond" panose="02020404030301010803" pitchFamily="18" charset="0"/>
            </a:endParaRPr>
          </a:p>
        </p:txBody>
      </p:sp>
    </p:spTree>
    <p:extLst>
      <p:ext uri="{BB962C8B-B14F-4D97-AF65-F5344CB8AC3E}">
        <p14:creationId xmlns:p14="http://schemas.microsoft.com/office/powerpoint/2010/main" val="2453851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204</TotalTime>
  <Words>1522</Words>
  <Application>Microsoft Office PowerPoint</Application>
  <PresentationFormat>自定义</PresentationFormat>
  <Paragraphs>126</Paragraphs>
  <Slides>11</Slides>
  <Notes>11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Microsoft YaHei UI</vt:lpstr>
      <vt:lpstr>Segoe UI</vt:lpstr>
      <vt:lpstr>Clear Sans Regular Bold</vt:lpstr>
      <vt:lpstr>Arial</vt:lpstr>
      <vt:lpstr>Microsoft YaHei UI Light</vt:lpstr>
      <vt:lpstr>Garamond</vt:lpstr>
      <vt:lpstr>Calibri</vt:lpstr>
      <vt:lpstr>Microsoft YaHei Light</vt:lpstr>
      <vt:lpstr>MV Boli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欲望に満ちた青年 団_</cp:lastModifiedBy>
  <cp:revision>15</cp:revision>
  <dcterms:created xsi:type="dcterms:W3CDTF">2006-08-16T00:00:00Z</dcterms:created>
  <dcterms:modified xsi:type="dcterms:W3CDTF">2022-03-07T03:34:57Z</dcterms:modified>
  <dc:identifier>DAEhDyfaYKE</dc:identifier>
</cp:coreProperties>
</file>

<file path=docProps/thumbnail.jpeg>
</file>